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1" r:id="rId4"/>
    <p:sldId id="269" r:id="rId5"/>
    <p:sldId id="259" r:id="rId6"/>
    <p:sldId id="260" r:id="rId7"/>
    <p:sldId id="278" r:id="rId8"/>
    <p:sldId id="266" r:id="rId9"/>
    <p:sldId id="267" r:id="rId10"/>
    <p:sldId id="262" r:id="rId11"/>
    <p:sldId id="264" r:id="rId12"/>
    <p:sldId id="265" r:id="rId13"/>
    <p:sldId id="263" r:id="rId14"/>
    <p:sldId id="258" r:id="rId15"/>
    <p:sldId id="272" r:id="rId16"/>
    <p:sldId id="271" r:id="rId17"/>
    <p:sldId id="273" r:id="rId18"/>
    <p:sldId id="274" r:id="rId19"/>
    <p:sldId id="275" r:id="rId20"/>
    <p:sldId id="276" r:id="rId21"/>
    <p:sldId id="277"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14" y="31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31183"/>
            <a:ext cx="7772400" cy="1470025"/>
          </a:xfrm>
        </p:spPr>
        <p:txBody>
          <a:bodyPr>
            <a:normAutofit fontScale="90000"/>
          </a:bodyPr>
          <a:lstStyle/>
          <a:p>
            <a:r>
              <a:rPr lang="en-GB" dirty="0" smtClean="0">
                <a:latin typeface="Arial" panose="020B0604020202020204" pitchFamily="34" charset="0"/>
                <a:cs typeface="Arial" panose="020B0604020202020204" pitchFamily="34" charset="0"/>
              </a:rPr>
              <a:t>Eliminating Obstacles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Zoe King</a:t>
            </a:r>
            <a:br>
              <a:rPr lang="en-GB" dirty="0" smtClean="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Funding and Projects Manager</a:t>
            </a:r>
            <a:endParaRPr lang="en-GB"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70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29600" cy="1080000"/>
          </a:xfrm>
        </p:spPr>
        <p:txBody>
          <a:bodyPr>
            <a:normAutofit/>
          </a:bodyPr>
          <a:lstStyle/>
          <a:p>
            <a:pPr algn="l"/>
            <a:r>
              <a:rPr lang="en-GB" sz="4000" b="1" dirty="0" smtClean="0">
                <a:latin typeface="Arial" panose="020B0604020202020204" pitchFamily="34" charset="0"/>
                <a:cs typeface="Arial" panose="020B0604020202020204" pitchFamily="34" charset="0"/>
              </a:rPr>
              <a:t>The Medical Model of Disability</a:t>
            </a:r>
            <a:endParaRPr lang="en-GB" sz="4000" b="1" dirty="0">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7000" y="1196751"/>
            <a:ext cx="6750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56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00" y="982177"/>
            <a:ext cx="8280000" cy="4893647"/>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Defines the medical problems or conditions people have as a disability</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Identifies the solutions to the issues surrounding disability as being cures, treatments and care provision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Perceives disability as a deviation from the norm, and assumes that a person’s life is restricted as a direct result of their health condition or illness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Disabled people are expected to overcome disability by changing their attitude, accepting barriers, or seeking additional treatment</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Ignores the fact that many disabled people live full, successful and independent lives with few to no medical interventions or even despite them.</a:t>
            </a:r>
          </a:p>
        </p:txBody>
      </p:sp>
    </p:spTree>
    <p:extLst>
      <p:ext uri="{BB962C8B-B14F-4D97-AF65-F5344CB8AC3E}">
        <p14:creationId xmlns:p14="http://schemas.microsoft.com/office/powerpoint/2010/main" val="269451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29600" cy="1080000"/>
          </a:xfrm>
        </p:spPr>
        <p:txBody>
          <a:bodyPr>
            <a:normAutofit/>
          </a:bodyPr>
          <a:lstStyle/>
          <a:p>
            <a:pPr algn="l"/>
            <a:r>
              <a:rPr lang="en-GB" sz="4000" b="1" dirty="0">
                <a:latin typeface="Arial" panose="020B0604020202020204" pitchFamily="34" charset="0"/>
                <a:cs typeface="Arial" panose="020B0604020202020204" pitchFamily="34" charset="0"/>
              </a:rPr>
              <a:t>The </a:t>
            </a:r>
            <a:r>
              <a:rPr lang="en-GB" sz="4000" b="1" dirty="0" smtClean="0">
                <a:latin typeface="Arial" panose="020B0604020202020204" pitchFamily="34" charset="0"/>
                <a:cs typeface="Arial" panose="020B0604020202020204" pitchFamily="34" charset="0"/>
              </a:rPr>
              <a:t>Social </a:t>
            </a:r>
            <a:r>
              <a:rPr lang="en-GB" sz="4000" b="1" dirty="0">
                <a:latin typeface="Arial" panose="020B0604020202020204" pitchFamily="34" charset="0"/>
                <a:cs typeface="Arial" panose="020B0604020202020204" pitchFamily="34" charset="0"/>
              </a:rPr>
              <a:t>Model of Disability</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7000" y="1195200"/>
            <a:ext cx="6750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76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Defines disability as the </a:t>
            </a:r>
            <a:r>
              <a:rPr lang="en-GB" dirty="0"/>
              <a:t>way society is organised, rather than by a person’s impairment or difference</a:t>
            </a:r>
            <a:r>
              <a:rPr lang="en-GB" dirty="0" smtClean="0"/>
              <a:t>.</a:t>
            </a:r>
          </a:p>
          <a:p>
            <a:r>
              <a:rPr lang="en-GB" dirty="0" smtClean="0"/>
              <a:t>Draws a distinction between disability and impairment</a:t>
            </a:r>
          </a:p>
          <a:p>
            <a:r>
              <a:rPr lang="en-GB" dirty="0"/>
              <a:t>Disability is socially constructed and imposed on people who have impairments. </a:t>
            </a:r>
            <a:endParaRPr lang="en-GB" dirty="0" smtClean="0"/>
          </a:p>
          <a:p>
            <a:pPr marL="0" indent="0">
              <a:buNone/>
            </a:pPr>
            <a:r>
              <a:rPr lang="en-GB" dirty="0"/>
              <a:t/>
            </a:r>
            <a:br>
              <a:rPr lang="en-GB" dirty="0"/>
            </a:br>
            <a:endParaRPr lang="en-GB" dirty="0"/>
          </a:p>
        </p:txBody>
      </p:sp>
    </p:spTree>
    <p:extLst>
      <p:ext uri="{BB962C8B-B14F-4D97-AF65-F5344CB8AC3E}">
        <p14:creationId xmlns:p14="http://schemas.microsoft.com/office/powerpoint/2010/main" val="131504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000" y="1620000"/>
            <a:ext cx="8280000" cy="3046988"/>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aim of the duty is to make sure that, as far as is reasonable, a disabled worker or employee has the same access to everything that is involved in doing and keeping a job as a non-disabled person.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This </a:t>
            </a:r>
            <a:r>
              <a:rPr lang="en-GB" sz="2400" dirty="0">
                <a:latin typeface="Arial" panose="020B0604020202020204" pitchFamily="34" charset="0"/>
                <a:cs typeface="Arial" panose="020B0604020202020204" pitchFamily="34" charset="0"/>
              </a:rPr>
              <a:t>is a positive and proactive duty to take steps to remove or reduce or prevent the obstacles a disabled worker or a job applicant can face.  </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360000" y="359999"/>
            <a:ext cx="6400022" cy="1200329"/>
          </a:xfrm>
          <a:prstGeom prst="rect">
            <a:avLst/>
          </a:prstGeom>
        </p:spPr>
        <p:txBody>
          <a:bodyPr wrap="none">
            <a:spAutoFit/>
          </a:bodyPr>
          <a:lstStyle/>
          <a:p>
            <a:r>
              <a:rPr lang="en-GB" sz="3600" b="1" dirty="0">
                <a:latin typeface="Arial" panose="020B0604020202020204" pitchFamily="34" charset="0"/>
                <a:cs typeface="Arial" panose="020B0604020202020204" pitchFamily="34" charset="0"/>
              </a:rPr>
              <a:t>What </a:t>
            </a:r>
            <a:r>
              <a:rPr lang="en-GB" sz="3600" b="1" dirty="0" smtClean="0">
                <a:latin typeface="Arial" panose="020B0604020202020204" pitchFamily="34" charset="0"/>
                <a:cs typeface="Arial" panose="020B0604020202020204" pitchFamily="34" charset="0"/>
              </a:rPr>
              <a:t>Does </a:t>
            </a:r>
            <a:r>
              <a:rPr lang="en-GB" sz="3600" b="1" dirty="0">
                <a:latin typeface="Arial" panose="020B0604020202020204" pitchFamily="34" charset="0"/>
                <a:cs typeface="Arial" panose="020B0604020202020204" pitchFamily="34" charset="0"/>
              </a:rPr>
              <a:t>the Act </a:t>
            </a:r>
            <a:r>
              <a:rPr lang="en-GB" sz="3600" b="1" dirty="0" smtClean="0">
                <a:latin typeface="Arial" panose="020B0604020202020204" pitchFamily="34" charset="0"/>
                <a:cs typeface="Arial" panose="020B0604020202020204" pitchFamily="34" charset="0"/>
              </a:rPr>
              <a:t>Mean </a:t>
            </a:r>
            <a:r>
              <a:rPr lang="en-GB" sz="3600" b="1" dirty="0">
                <a:latin typeface="Arial" panose="020B0604020202020204" pitchFamily="34" charset="0"/>
                <a:cs typeface="Arial" panose="020B0604020202020204" pitchFamily="34" charset="0"/>
              </a:rPr>
              <a:t>for </a:t>
            </a:r>
            <a:r>
              <a:rPr lang="en-GB" sz="3600" b="1" dirty="0" smtClean="0">
                <a:latin typeface="Arial" panose="020B0604020202020204" pitchFamily="34" charset="0"/>
                <a:cs typeface="Arial" panose="020B0604020202020204" pitchFamily="34" charset="0"/>
              </a:rPr>
              <a:t/>
            </a:r>
            <a:br>
              <a:rPr lang="en-GB" sz="3600" b="1" dirty="0" smtClean="0">
                <a:latin typeface="Arial" panose="020B0604020202020204" pitchFamily="34" charset="0"/>
                <a:cs typeface="Arial" panose="020B0604020202020204" pitchFamily="34" charset="0"/>
              </a:rPr>
            </a:br>
            <a:r>
              <a:rPr lang="en-GB" sz="3600" b="1" dirty="0" smtClean="0">
                <a:latin typeface="Arial" panose="020B0604020202020204" pitchFamily="34" charset="0"/>
                <a:cs typeface="Arial" panose="020B0604020202020204" pitchFamily="34" charset="0"/>
              </a:rPr>
              <a:t>Employers</a:t>
            </a:r>
            <a:r>
              <a:rPr lang="en-GB"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535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16000" cy="1080000"/>
          </a:xfrm>
        </p:spPr>
        <p:txBody>
          <a:bodyPr>
            <a:normAutofit/>
          </a:bodyPr>
          <a:lstStyle/>
          <a:p>
            <a:pPr algn="l"/>
            <a:r>
              <a:rPr lang="en-GB" sz="4000" b="1" dirty="0" smtClean="0">
                <a:latin typeface="Arial" panose="020B0604020202020204" pitchFamily="34" charset="0"/>
                <a:cs typeface="Arial" panose="020B0604020202020204" pitchFamily="34" charset="0"/>
              </a:rPr>
              <a:t>What is Meant by Reasonable?</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4525963"/>
          </a:xfrm>
        </p:spPr>
        <p:txBody>
          <a:bodyPr>
            <a:noAutofit/>
          </a:bodyPr>
          <a:lstStyle/>
          <a:p>
            <a:pPr marL="0" indent="0">
              <a:buNone/>
            </a:pPr>
            <a:r>
              <a:rPr lang="en-GB" sz="2200" dirty="0">
                <a:latin typeface="Arial" panose="020B0604020202020204" pitchFamily="34" charset="0"/>
                <a:cs typeface="Arial" panose="020B0604020202020204" pitchFamily="34" charset="0"/>
              </a:rPr>
              <a:t>It is about what is practical for your organisation. It depends, among other factors, on the size and nature of the business and on available resources. You will not be required to make adjustments that are not reasonable because they are unaffordable or impractical. </a:t>
            </a:r>
            <a:endParaRPr lang="en-GB" sz="2200" dirty="0" smtClean="0">
              <a:latin typeface="Arial" panose="020B0604020202020204" pitchFamily="34" charset="0"/>
              <a:cs typeface="Arial" panose="020B0604020202020204" pitchFamily="34" charset="0"/>
            </a:endParaRPr>
          </a:p>
          <a:p>
            <a:pPr marL="0" indent="0">
              <a:buNone/>
            </a:pPr>
            <a:endParaRPr lang="en-GB" sz="2200" dirty="0" smtClean="0">
              <a:latin typeface="Arial" panose="020B0604020202020204" pitchFamily="34" charset="0"/>
              <a:cs typeface="Arial" panose="020B0604020202020204" pitchFamily="34" charset="0"/>
            </a:endParaRPr>
          </a:p>
          <a:p>
            <a:pPr marL="0" indent="0">
              <a:buNone/>
            </a:pPr>
            <a:r>
              <a:rPr lang="en-GB" sz="2200" dirty="0" smtClean="0">
                <a:latin typeface="Arial" panose="020B0604020202020204" pitchFamily="34" charset="0"/>
                <a:cs typeface="Arial" panose="020B0604020202020204" pitchFamily="34" charset="0"/>
              </a:rPr>
              <a:t>It </a:t>
            </a:r>
            <a:r>
              <a:rPr lang="en-GB" sz="2200" dirty="0">
                <a:latin typeface="Arial" panose="020B0604020202020204" pitchFamily="34" charset="0"/>
                <a:cs typeface="Arial" panose="020B0604020202020204" pitchFamily="34" charset="0"/>
              </a:rPr>
              <a:t>is an objective test. You should consider how effective changes will be at avoiding disadvantage and removing barriers, practicality (difficult changes may still be reasonable), cost, your resources and size, and what financial support may be available (e.g. Access to Work). The need to make adjustments must not be a reason to dismiss a worker or not to promote a worker. Adjustments must be considered in relation to every aspect of a worker’s job.</a:t>
            </a:r>
          </a:p>
          <a:p>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77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29600" cy="1080000"/>
          </a:xfrm>
        </p:spPr>
        <p:txBody>
          <a:bodyPr>
            <a:normAutofit/>
          </a:bodyPr>
          <a:lstStyle/>
          <a:p>
            <a:pPr algn="l"/>
            <a:r>
              <a:rPr lang="en-GB" sz="4000" b="1" dirty="0" smtClean="0">
                <a:latin typeface="Arial" panose="020B0604020202020204" pitchFamily="34" charset="0"/>
                <a:cs typeface="Arial" panose="020B0604020202020204" pitchFamily="34" charset="0"/>
              </a:rPr>
              <a:t>Workshop</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4525963"/>
          </a:xfrm>
        </p:spPr>
        <p:txBody>
          <a:bodyPr>
            <a:normAutofit/>
          </a:bodyPr>
          <a:lstStyle/>
          <a:p>
            <a:pPr marL="0" indent="0">
              <a:buNone/>
            </a:pPr>
            <a:r>
              <a:rPr lang="en-GB" sz="2600" dirty="0" smtClean="0">
                <a:latin typeface="Arial" panose="020B0604020202020204" pitchFamily="34" charset="0"/>
                <a:cs typeface="Arial" panose="020B0604020202020204" pitchFamily="34" charset="0"/>
              </a:rPr>
              <a:t>In groups, can you consider these four scenarios and try to work out what reasonable adjustments you would make </a:t>
            </a:r>
            <a:r>
              <a:rPr lang="en-GB" sz="2600" dirty="0">
                <a:latin typeface="Arial" panose="020B0604020202020204" pitchFamily="34" charset="0"/>
                <a:cs typeface="Arial" panose="020B0604020202020204" pitchFamily="34" charset="0"/>
              </a:rPr>
              <a:t>to reduce or prevent the obstacles a disabled worker or a job applicant can </a:t>
            </a:r>
            <a:r>
              <a:rPr lang="en-GB" sz="2600" dirty="0" smtClean="0">
                <a:latin typeface="Arial" panose="020B0604020202020204" pitchFamily="34" charset="0"/>
                <a:cs typeface="Arial" panose="020B0604020202020204" pitchFamily="34" charset="0"/>
              </a:rPr>
              <a:t>face.</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1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29600" cy="1080000"/>
          </a:xfrm>
        </p:spPr>
        <p:txBody>
          <a:bodyPr>
            <a:normAutofit fontScale="90000"/>
          </a:bodyPr>
          <a:lstStyle/>
          <a:p>
            <a:pPr algn="l"/>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Scenario </a:t>
            </a:r>
            <a:r>
              <a:rPr lang="en-GB" b="1" dirty="0">
                <a:latin typeface="Arial" panose="020B0604020202020204" pitchFamily="34" charset="0"/>
                <a:cs typeface="Arial" panose="020B0604020202020204" pitchFamily="34" charset="0"/>
              </a:rPr>
              <a:t>1</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4525963"/>
          </a:xfrm>
        </p:spPr>
        <p:txBody>
          <a:bodyPr>
            <a:normAutofit/>
          </a:bodyPr>
          <a:lstStyle/>
          <a:p>
            <a:pPr marL="0" indent="0">
              <a:buNone/>
            </a:pPr>
            <a:r>
              <a:rPr lang="en-GB" sz="2400" dirty="0" smtClean="0">
                <a:latin typeface="Arial" panose="020B0604020202020204" pitchFamily="34" charset="0"/>
                <a:cs typeface="Arial" panose="020B0604020202020204" pitchFamily="34" charset="0"/>
              </a:rPr>
              <a:t>You’ve </a:t>
            </a:r>
            <a:r>
              <a:rPr lang="en-GB" sz="2400" dirty="0">
                <a:latin typeface="Arial" panose="020B0604020202020204" pitchFamily="34" charset="0"/>
                <a:cs typeface="Arial" panose="020B0604020202020204" pitchFamily="34" charset="0"/>
              </a:rPr>
              <a:t>recruited an actor with a mobility impairment who uses a walking stick.</a:t>
            </a:r>
          </a:p>
          <a:p>
            <a:r>
              <a:rPr lang="en-GB" sz="2400" dirty="0">
                <a:latin typeface="Arial" panose="020B0604020202020204" pitchFamily="34" charset="0"/>
                <a:cs typeface="Arial" panose="020B0604020202020204" pitchFamily="34" charset="0"/>
              </a:rPr>
              <a:t>What might you need to check when choosing locations?</a:t>
            </a:r>
          </a:p>
          <a:p>
            <a:r>
              <a:rPr lang="en-GB" sz="2400" dirty="0">
                <a:latin typeface="Arial" panose="020B0604020202020204" pitchFamily="34" charset="0"/>
                <a:cs typeface="Arial" panose="020B0604020202020204" pitchFamily="34" charset="0"/>
              </a:rPr>
              <a:t>What changes might you need to make to the filming schedule?</a:t>
            </a:r>
          </a:p>
          <a:p>
            <a:r>
              <a:rPr lang="en-GB" sz="2400" dirty="0">
                <a:latin typeface="Arial" panose="020B0604020202020204" pitchFamily="34" charset="0"/>
                <a:cs typeface="Arial" panose="020B0604020202020204" pitchFamily="34" charset="0"/>
              </a:rPr>
              <a:t>What changes might you need to make to script?</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51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29600" cy="1080000"/>
          </a:xfrm>
        </p:spPr>
        <p:txBody>
          <a:bodyPr>
            <a:normAutofit fontScale="90000"/>
          </a:bodyPr>
          <a:lstStyle/>
          <a:p>
            <a:pPr algn="l"/>
            <a:r>
              <a:rPr lang="en-GB" b="1" dirty="0" smtClean="0"/>
              <a:t/>
            </a:r>
            <a:br>
              <a:rPr lang="en-GB" b="1" dirty="0" smtClean="0"/>
            </a:br>
            <a:r>
              <a:rPr lang="en-GB" b="1" dirty="0">
                <a:latin typeface="Arial" panose="020B0604020202020204" pitchFamily="34" charset="0"/>
                <a:cs typeface="Arial" panose="020B0604020202020204" pitchFamily="34" charset="0"/>
              </a:rPr>
              <a:t>Scenario 2</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4525963"/>
          </a:xfrm>
        </p:spPr>
        <p:txBody>
          <a:bodyPr>
            <a:normAutofit/>
          </a:bodyPr>
          <a:lstStyle/>
          <a:p>
            <a:pPr marL="0" indent="0">
              <a:buNone/>
            </a:pPr>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person with a cognitive impairment has applied to be a camera person. They explain that they have good technical skills and are qualified, but sometimes forget things or need people to explain clearly.</a:t>
            </a:r>
          </a:p>
          <a:p>
            <a:r>
              <a:rPr lang="en-GB" sz="2400" dirty="0">
                <a:latin typeface="Arial" panose="020B0604020202020204" pitchFamily="34" charset="0"/>
                <a:cs typeface="Arial" panose="020B0604020202020204" pitchFamily="34" charset="0"/>
              </a:rPr>
              <a:t>What do you need to consider when arranging to interview the individual?</a:t>
            </a:r>
          </a:p>
          <a:p>
            <a:r>
              <a:rPr lang="en-GB" sz="2400" dirty="0">
                <a:latin typeface="Arial" panose="020B0604020202020204" pitchFamily="34" charset="0"/>
                <a:cs typeface="Arial" panose="020B0604020202020204" pitchFamily="34" charset="0"/>
              </a:rPr>
              <a:t>What changes could you make to the role?</a:t>
            </a:r>
          </a:p>
          <a:p>
            <a:r>
              <a:rPr lang="en-GB" sz="2400" dirty="0">
                <a:latin typeface="Arial" panose="020B0604020202020204" pitchFamily="34" charset="0"/>
                <a:cs typeface="Arial" panose="020B0604020202020204" pitchFamily="34" charset="0"/>
              </a:rPr>
              <a:t>What might other team members need to know?</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75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29600" cy="1080000"/>
          </a:xfrm>
        </p:spPr>
        <p:txBody>
          <a:bodyPr>
            <a:normAutofit fontScale="90000"/>
          </a:bodyPr>
          <a:lstStyle/>
          <a:p>
            <a:pPr algn="l"/>
            <a:r>
              <a:rPr lang="en-GB" dirty="0" smtClean="0"/>
              <a:t/>
            </a:r>
            <a:br>
              <a:rPr lang="en-GB" dirty="0" smtClean="0"/>
            </a:br>
            <a:r>
              <a:rPr lang="en-GB" b="1" dirty="0">
                <a:latin typeface="Arial" panose="020B0604020202020204" pitchFamily="34" charset="0"/>
                <a:cs typeface="Arial" panose="020B0604020202020204" pitchFamily="34" charset="0"/>
              </a:rPr>
              <a:t>Scenario 3</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4525963"/>
          </a:xfrm>
        </p:spPr>
        <p:txBody>
          <a:bodyPr>
            <a:normAutofit/>
          </a:bodyPr>
          <a:lstStyle/>
          <a:p>
            <a:pPr marL="0" indent="0">
              <a:buNone/>
            </a:pPr>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person with a visual impairment has approached you and asked to be part of the set </a:t>
            </a:r>
            <a:r>
              <a:rPr lang="en-GB" sz="2400" dirty="0" smtClean="0">
                <a:latin typeface="Arial" panose="020B0604020202020204" pitchFamily="34" charset="0"/>
                <a:cs typeface="Arial" panose="020B0604020202020204" pitchFamily="34" charset="0"/>
              </a:rPr>
              <a:t>decoration team</a:t>
            </a:r>
            <a:r>
              <a:rPr lang="en-GB" sz="2400" dirty="0">
                <a:latin typeface="Arial" panose="020B0604020202020204" pitchFamily="34" charset="0"/>
                <a:cs typeface="Arial" panose="020B0604020202020204" pitchFamily="34" charset="0"/>
              </a:rPr>
              <a:t>. They explain that they have a fine art degree and have worked in </a:t>
            </a:r>
            <a:r>
              <a:rPr lang="en-GB" sz="2400" dirty="0" smtClean="0">
                <a:latin typeface="Arial" panose="020B0604020202020204" pitchFamily="34" charset="0"/>
                <a:cs typeface="Arial" panose="020B0604020202020204" pitchFamily="34" charset="0"/>
              </a:rPr>
              <a:t>design in </a:t>
            </a:r>
            <a:r>
              <a:rPr lang="en-GB" sz="2400" dirty="0">
                <a:latin typeface="Arial" panose="020B0604020202020204" pitchFamily="34" charset="0"/>
                <a:cs typeface="Arial" panose="020B0604020202020204" pitchFamily="34" charset="0"/>
              </a:rPr>
              <a:t>the past.</a:t>
            </a:r>
          </a:p>
          <a:p>
            <a:r>
              <a:rPr lang="en-GB" sz="2400" dirty="0">
                <a:latin typeface="Arial" panose="020B0604020202020204" pitchFamily="34" charset="0"/>
                <a:cs typeface="Arial" panose="020B0604020202020204" pitchFamily="34" charset="0"/>
              </a:rPr>
              <a:t>How might you adapt the set for this individual?</a:t>
            </a:r>
          </a:p>
          <a:p>
            <a:r>
              <a:rPr lang="en-GB" sz="2400" dirty="0">
                <a:latin typeface="Arial" panose="020B0604020202020204" pitchFamily="34" charset="0"/>
                <a:cs typeface="Arial" panose="020B0604020202020204" pitchFamily="34" charset="0"/>
              </a:rPr>
              <a:t>What considerations may be needed in terms of the location?</a:t>
            </a:r>
          </a:p>
          <a:p>
            <a:r>
              <a:rPr lang="en-GB" sz="2400" dirty="0">
                <a:latin typeface="Arial" panose="020B0604020202020204" pitchFamily="34" charset="0"/>
                <a:cs typeface="Arial" panose="020B0604020202020204" pitchFamily="34" charset="0"/>
              </a:rPr>
              <a:t>What support could you offer them?</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56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80000" cy="1080000"/>
          </a:xfrm>
        </p:spPr>
        <p:txBody>
          <a:bodyPr>
            <a:normAutofit/>
          </a:bodyPr>
          <a:lstStyle/>
          <a:p>
            <a:pPr algn="l"/>
            <a:r>
              <a:rPr lang="en-GB" sz="3600" b="1" dirty="0" smtClean="0">
                <a:latin typeface="Arial" panose="020B0604020202020204" pitchFamily="34" charset="0"/>
                <a:cs typeface="Arial" panose="020B0604020202020204" pitchFamily="34" charset="0"/>
              </a:rPr>
              <a:t>Rewriting the Script</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4781128"/>
          </a:xfrm>
        </p:spPr>
        <p:txBody>
          <a:bodyPr>
            <a:noAutofit/>
          </a:bodyPr>
          <a:lstStyle/>
          <a:p>
            <a:pPr marL="0" indent="0">
              <a:buNone/>
            </a:pPr>
            <a:r>
              <a:rPr lang="en-GB" sz="2400" dirty="0" smtClean="0">
                <a:latin typeface="Arial" panose="020B0604020202020204" pitchFamily="34" charset="0"/>
                <a:cs typeface="Arial" panose="020B0604020202020204" pitchFamily="34" charset="0"/>
              </a:rPr>
              <a:t>In 2015, Diverse Cymru was commissioned by the Welsh Government Creative Industries Sector Team to carry out research and awareness raising into overcoming inequality within the film and TV industries.</a:t>
            </a:r>
          </a:p>
          <a:p>
            <a:pPr marL="0" indent="0">
              <a:buNone/>
            </a:pPr>
            <a:r>
              <a:rPr lang="en-GB" sz="2400" dirty="0" smtClean="0">
                <a:latin typeface="Arial" panose="020B0604020202020204" pitchFamily="34" charset="0"/>
                <a:cs typeface="Arial" panose="020B0604020202020204" pitchFamily="34" charset="0"/>
              </a:rPr>
              <a:t>The ‘Rewriting the Script’ report makes recommendations that can help to raise awareness of inequality, provide solutions and help individuals and the industry itself to get the information and support needed to realise true equality that better reflects the diversity of Wales.</a:t>
            </a:r>
          </a:p>
          <a:p>
            <a:pPr marL="0" indent="0">
              <a:buNone/>
            </a:pPr>
            <a:r>
              <a:rPr lang="en-GB" sz="2400" dirty="0" smtClean="0">
                <a:latin typeface="Arial" panose="020B0604020202020204" pitchFamily="34" charset="0"/>
                <a:cs typeface="Arial" panose="020B0604020202020204" pitchFamily="34" charset="0"/>
              </a:rPr>
              <a:t>You can download the report and Executive summary here          </a:t>
            </a:r>
          </a:p>
          <a:p>
            <a:pPr marL="0" indent="0">
              <a:buNone/>
            </a:pPr>
            <a:r>
              <a:rPr lang="en-GB" sz="2400" b="1" dirty="0" smtClean="0">
                <a:solidFill>
                  <a:srgbClr val="0092C5"/>
                </a:solidFill>
                <a:latin typeface="Arial" panose="020B0604020202020204" pitchFamily="34" charset="0"/>
                <a:cs typeface="Arial" panose="020B0604020202020204" pitchFamily="34" charset="0"/>
              </a:rPr>
              <a:t>diversecymru.org.uk/diversity-film-tv</a:t>
            </a:r>
          </a:p>
        </p:txBody>
      </p:sp>
    </p:spTree>
    <p:extLst>
      <p:ext uri="{BB962C8B-B14F-4D97-AF65-F5344CB8AC3E}">
        <p14:creationId xmlns:p14="http://schemas.microsoft.com/office/powerpoint/2010/main" val="290372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29600" cy="1080000"/>
          </a:xfrm>
        </p:spPr>
        <p:txBody>
          <a:bodyPr>
            <a:normAutofit fontScale="90000"/>
          </a:bodyPr>
          <a:lstStyle/>
          <a:p>
            <a:pPr algn="l"/>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Scenario </a:t>
            </a:r>
            <a:r>
              <a:rPr lang="en-GB" b="1" dirty="0">
                <a:latin typeface="Arial" panose="020B0604020202020204" pitchFamily="34" charset="0"/>
                <a:cs typeface="Arial" panose="020B0604020202020204" pitchFamily="34" charset="0"/>
              </a:rPr>
              <a:t>4</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4525963"/>
          </a:xfrm>
        </p:spPr>
        <p:txBody>
          <a:bodyPr>
            <a:normAutofit/>
          </a:bodyPr>
          <a:lstStyle/>
          <a:p>
            <a:pPr marL="0" indent="0">
              <a:buNone/>
            </a:pPr>
            <a:r>
              <a:rPr lang="en-GB" sz="2400" dirty="0" smtClean="0">
                <a:latin typeface="Arial" panose="020B0604020202020204" pitchFamily="34" charset="0"/>
                <a:cs typeface="Arial" panose="020B0604020202020204" pitchFamily="34" charset="0"/>
              </a:rPr>
              <a:t>A </a:t>
            </a:r>
            <a:r>
              <a:rPr lang="en-GB" sz="2400" dirty="0">
                <a:latin typeface="Arial" panose="020B0604020202020204" pitchFamily="34" charset="0"/>
                <a:cs typeface="Arial" panose="020B0604020202020204" pitchFamily="34" charset="0"/>
              </a:rPr>
              <a:t>person with depression tells you they want to get into the film industry. They’re happy to do any training, work shadowing or internship needed to get into the industry. They’re currently unemployed and this isn’t helping their mental well-being.</a:t>
            </a:r>
          </a:p>
          <a:p>
            <a:r>
              <a:rPr lang="en-GB" sz="2400" dirty="0">
                <a:latin typeface="Arial" panose="020B0604020202020204" pitchFamily="34" charset="0"/>
                <a:cs typeface="Arial" panose="020B0604020202020204" pitchFamily="34" charset="0"/>
              </a:rPr>
              <a:t>What support could you offer them?</a:t>
            </a:r>
          </a:p>
          <a:p>
            <a:r>
              <a:rPr lang="en-GB" sz="2400" dirty="0">
                <a:latin typeface="Arial" panose="020B0604020202020204" pitchFamily="34" charset="0"/>
                <a:cs typeface="Arial" panose="020B0604020202020204" pitchFamily="34" charset="0"/>
              </a:rPr>
              <a:t>What changes might you need to make to the venue?</a:t>
            </a:r>
          </a:p>
          <a:p>
            <a:r>
              <a:rPr lang="en-GB" sz="2400" dirty="0">
                <a:latin typeface="Arial" panose="020B0604020202020204" pitchFamily="34" charset="0"/>
                <a:cs typeface="Arial" panose="020B0604020202020204" pitchFamily="34" charset="0"/>
              </a:rPr>
              <a:t>What changes might you need to make to their schedule?</a:t>
            </a:r>
          </a:p>
          <a:p>
            <a:r>
              <a:rPr lang="en-GB" sz="2400" dirty="0">
                <a:latin typeface="Arial" panose="020B0604020202020204" pitchFamily="34" charset="0"/>
                <a:cs typeface="Arial" panose="020B0604020202020204" pitchFamily="34" charset="0"/>
              </a:rPr>
              <a:t>How could you help address financial barriers?</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1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29600" cy="1143000"/>
          </a:xfrm>
        </p:spPr>
        <p:txBody>
          <a:bodyPr/>
          <a:lstStyle/>
          <a:p>
            <a:pPr algn="l"/>
            <a:r>
              <a:rPr lang="en-GB" sz="4000" b="1" dirty="0" smtClean="0">
                <a:latin typeface="Arial" panose="020B0604020202020204" pitchFamily="34" charset="0"/>
                <a:cs typeface="Arial" panose="020B0604020202020204" pitchFamily="34" charset="0"/>
              </a:rPr>
              <a:t>Tips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5256584"/>
          </a:xfrm>
        </p:spPr>
        <p:txBody>
          <a:bodyPr>
            <a:normAutofit/>
          </a:bodyPr>
          <a:lstStyle/>
          <a:p>
            <a:r>
              <a:rPr lang="en-GB" sz="2600" dirty="0" smtClean="0"/>
              <a:t>The first thing to remember is that we are all individuals and what works for one person won’t necessary be right for someone else</a:t>
            </a:r>
          </a:p>
          <a:p>
            <a:r>
              <a:rPr lang="en-GB" sz="2600" dirty="0" smtClean="0"/>
              <a:t>Always talk to the person involved as they will have the most information on what’s right for them.</a:t>
            </a:r>
          </a:p>
          <a:p>
            <a:r>
              <a:rPr lang="en-GB" sz="2600" dirty="0" smtClean="0"/>
              <a:t>Consider the physical accessibility of a location for people in front and behind camera</a:t>
            </a:r>
          </a:p>
          <a:p>
            <a:r>
              <a:rPr lang="en-GB" sz="2600" dirty="0" smtClean="0"/>
              <a:t>Consider extra time within schedules for mobility and cognitive reasons</a:t>
            </a:r>
          </a:p>
          <a:p>
            <a:r>
              <a:rPr lang="en-GB" sz="2600" dirty="0" smtClean="0"/>
              <a:t>Some minor tasks within job roles can readily be allocated to other team members</a:t>
            </a:r>
          </a:p>
          <a:p>
            <a:endParaRPr lang="en-GB" dirty="0"/>
          </a:p>
        </p:txBody>
      </p:sp>
    </p:spTree>
    <p:extLst>
      <p:ext uri="{BB962C8B-B14F-4D97-AF65-F5344CB8AC3E}">
        <p14:creationId xmlns:p14="http://schemas.microsoft.com/office/powerpoint/2010/main" val="182570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620000"/>
            <a:ext cx="8280000" cy="4525963"/>
          </a:xfrm>
        </p:spPr>
        <p:txBody>
          <a:bodyPr>
            <a:normAutofit/>
          </a:bodyPr>
          <a:lstStyle/>
          <a:p>
            <a:r>
              <a:rPr lang="en-GB" sz="2400" dirty="0">
                <a:latin typeface="Arial" panose="020B0604020202020204" pitchFamily="34" charset="0"/>
                <a:cs typeface="Arial" panose="020B0604020202020204" pitchFamily="34" charset="0"/>
              </a:rPr>
              <a:t>You may wish to make use of accessibility aids such as voice activated software or simply use large print</a:t>
            </a:r>
          </a:p>
          <a:p>
            <a:r>
              <a:rPr lang="en-GB" sz="2400" dirty="0">
                <a:latin typeface="Arial" panose="020B0604020202020204" pitchFamily="34" charset="0"/>
                <a:cs typeface="Arial" panose="020B0604020202020204" pitchFamily="34" charset="0"/>
              </a:rPr>
              <a:t>Mentors can offer invaluable support</a:t>
            </a:r>
          </a:p>
          <a:p>
            <a:r>
              <a:rPr lang="en-GB" sz="2400" dirty="0">
                <a:latin typeface="Arial" panose="020B0604020202020204" pitchFamily="34" charset="0"/>
                <a:cs typeface="Arial" panose="020B0604020202020204" pitchFamily="34" charset="0"/>
              </a:rPr>
              <a:t>Flexible approaches to work patterns and allowing for regular breaks can be extremely helpful</a:t>
            </a:r>
          </a:p>
          <a:p>
            <a:r>
              <a:rPr lang="en-GB" sz="2400" dirty="0">
                <a:latin typeface="Arial" panose="020B0604020202020204" pitchFamily="34" charset="0"/>
                <a:cs typeface="Arial" panose="020B0604020202020204" pitchFamily="34" charset="0"/>
              </a:rPr>
              <a:t>It may be possible for individuals to work from home or at an alternative location</a:t>
            </a:r>
          </a:p>
          <a:p>
            <a:r>
              <a:rPr lang="en-GB" sz="2400" dirty="0">
                <a:latin typeface="Arial" panose="020B0604020202020204" pitchFamily="34" charset="0"/>
                <a:cs typeface="Arial" panose="020B0604020202020204" pitchFamily="34" charset="0"/>
              </a:rPr>
              <a:t>Quiet rooms may also be faith rooms (with consultation)</a:t>
            </a:r>
          </a:p>
          <a:p>
            <a:r>
              <a:rPr lang="en-GB" sz="2400" dirty="0">
                <a:latin typeface="Arial" panose="020B0604020202020204" pitchFamily="34" charset="0"/>
                <a:cs typeface="Arial" panose="020B0604020202020204" pitchFamily="34" charset="0"/>
              </a:rPr>
              <a:t>Finally, be creative and flexible in your approach </a:t>
            </a:r>
          </a:p>
        </p:txBody>
      </p:sp>
    </p:spTree>
    <p:extLst>
      <p:ext uri="{BB962C8B-B14F-4D97-AF65-F5344CB8AC3E}">
        <p14:creationId xmlns:p14="http://schemas.microsoft.com/office/powerpoint/2010/main" val="110004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sz="4000" b="1" dirty="0">
                <a:latin typeface="Arial" panose="020B0604020202020204" pitchFamily="34" charset="0"/>
                <a:cs typeface="Arial" panose="020B0604020202020204" pitchFamily="34" charset="0"/>
              </a:rPr>
              <a:t>Thank </a:t>
            </a:r>
            <a:r>
              <a:rPr lang="en-GB" sz="4000" b="1" dirty="0" smtClean="0">
                <a:latin typeface="Arial" panose="020B0604020202020204" pitchFamily="34" charset="0"/>
                <a:cs typeface="Arial" panose="020B0604020202020204" pitchFamily="34" charset="0"/>
              </a:rPr>
              <a:t>you</a:t>
            </a:r>
          </a:p>
          <a:p>
            <a:pPr marL="0" indent="0">
              <a:buNone/>
            </a:pPr>
            <a:endParaRPr lang="en-GB" sz="2400" b="1" dirty="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Please visit the Diverse Cymru website for more information on our research in the Sector and for further studies </a:t>
            </a:r>
            <a:r>
              <a:rPr lang="en-GB" sz="2400" dirty="0">
                <a:latin typeface="Arial" panose="020B0604020202020204" pitchFamily="34" charset="0"/>
                <a:cs typeface="Arial" panose="020B0604020202020204" pitchFamily="34" charset="0"/>
              </a:rPr>
              <a:t>and research into inequalities in the creative industries</a:t>
            </a:r>
            <a:r>
              <a:rPr lang="en-GB" sz="2400" dirty="0" smtClean="0">
                <a:latin typeface="Arial" panose="020B0604020202020204" pitchFamily="34" charset="0"/>
                <a:cs typeface="Arial" panose="020B0604020202020204" pitchFamily="34" charset="0"/>
              </a:rPr>
              <a:t>.</a:t>
            </a:r>
          </a:p>
          <a:p>
            <a:pPr marL="0" indent="0">
              <a:buNone/>
            </a:pPr>
            <a:r>
              <a:rPr lang="en-GB" sz="2400" dirty="0" smtClean="0">
                <a:latin typeface="Arial" panose="020B0604020202020204" pitchFamily="34" charset="0"/>
                <a:cs typeface="Arial" panose="020B0604020202020204" pitchFamily="34" charset="0"/>
              </a:rPr>
              <a:t>You can also find a list of projects and schemes to support a career in film and TV in Wales.</a:t>
            </a:r>
          </a:p>
          <a:p>
            <a:pPr marL="0" indent="0">
              <a:buNone/>
            </a:pPr>
            <a:r>
              <a:rPr lang="en-GB" sz="2400" dirty="0" smtClean="0">
                <a:latin typeface="Arial" panose="020B0604020202020204" pitchFamily="34" charset="0"/>
                <a:cs typeface="Arial" panose="020B0604020202020204" pitchFamily="34" charset="0"/>
              </a:rPr>
              <a:t>You can also contact us for more information.</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b="1" dirty="0" smtClean="0">
                <a:solidFill>
                  <a:srgbClr val="0092C5"/>
                </a:solidFill>
                <a:latin typeface="Arial" panose="020B0604020202020204" pitchFamily="34" charset="0"/>
                <a:cs typeface="Arial" panose="020B0604020202020204" pitchFamily="34" charset="0"/>
              </a:rPr>
              <a:t>diversecymru.org.uk </a:t>
            </a:r>
            <a:r>
              <a:rPr lang="en-GB" sz="2400" dirty="0" smtClean="0">
                <a:latin typeface="Arial" panose="020B0604020202020204" pitchFamily="34" charset="0"/>
                <a:cs typeface="Arial" panose="020B0604020202020204" pitchFamily="34" charset="0"/>
              </a:rPr>
              <a:t>/ </a:t>
            </a:r>
            <a:r>
              <a:rPr lang="en-GB" sz="2400" b="1" dirty="0">
                <a:solidFill>
                  <a:srgbClr val="0092C5"/>
                </a:solidFill>
                <a:latin typeface="Arial" panose="020B0604020202020204" pitchFamily="34" charset="0"/>
                <a:cs typeface="Arial" panose="020B0604020202020204" pitchFamily="34" charset="0"/>
              </a:rPr>
              <a:t>zoe.king@diverse.cymru</a:t>
            </a:r>
          </a:p>
        </p:txBody>
      </p:sp>
    </p:spTree>
    <p:extLst>
      <p:ext uri="{BB962C8B-B14F-4D97-AF65-F5344CB8AC3E}">
        <p14:creationId xmlns:p14="http://schemas.microsoft.com/office/powerpoint/2010/main" val="58140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80000" cy="1080000"/>
          </a:xfrm>
        </p:spPr>
        <p:txBody>
          <a:bodyPr>
            <a:noAutofit/>
          </a:bodyPr>
          <a:lstStyle/>
          <a:p>
            <a:pPr algn="l"/>
            <a:r>
              <a:rPr lang="en-GB" sz="3600" b="1" dirty="0">
                <a:latin typeface="Arial" panose="020B0604020202020204" pitchFamily="34" charset="0"/>
                <a:cs typeface="Arial" panose="020B0604020202020204" pitchFamily="34" charset="0"/>
              </a:rPr>
              <a:t>P</a:t>
            </a:r>
            <a:r>
              <a:rPr lang="en-GB" sz="3600" b="1" dirty="0" smtClean="0">
                <a:latin typeface="Arial" panose="020B0604020202020204" pitchFamily="34" charset="0"/>
                <a:cs typeface="Arial" panose="020B0604020202020204" pitchFamily="34" charset="0"/>
              </a:rPr>
              <a:t>ersonal Experiences Within the Film and TV Industries</a:t>
            </a:r>
            <a:endParaRPr lang="en-GB" sz="36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360000" y="1620000"/>
            <a:ext cx="8280000" cy="5069160"/>
          </a:xfrm>
        </p:spPr>
        <p:txBody>
          <a:bodyPr>
            <a:noAutofit/>
          </a:bodyPr>
          <a:lstStyle/>
          <a:p>
            <a:pPr marL="0" indent="0">
              <a:buNone/>
            </a:pPr>
            <a:r>
              <a:rPr lang="en-GB" sz="2200" dirty="0">
                <a:latin typeface="Arial" panose="020B0604020202020204" pitchFamily="34" charset="0"/>
                <a:cs typeface="Arial" panose="020B0604020202020204" pitchFamily="34" charset="0"/>
              </a:rPr>
              <a:t>The report </a:t>
            </a:r>
            <a:r>
              <a:rPr lang="en-GB" sz="2200" dirty="0" smtClean="0">
                <a:latin typeface="Arial" panose="020B0604020202020204" pitchFamily="34" charset="0"/>
                <a:cs typeface="Arial" panose="020B0604020202020204" pitchFamily="34" charset="0"/>
              </a:rPr>
              <a:t>and its recommendations were produced </a:t>
            </a:r>
            <a:r>
              <a:rPr lang="en-GB" sz="2200" dirty="0">
                <a:latin typeface="Arial" panose="020B0604020202020204" pitchFamily="34" charset="0"/>
                <a:cs typeface="Arial" panose="020B0604020202020204" pitchFamily="34" charset="0"/>
              </a:rPr>
              <a:t>following engagement and discussions with individuals, support organisations, funders and the industries</a:t>
            </a:r>
            <a:r>
              <a:rPr lang="en-GB" sz="2200" dirty="0" smtClean="0">
                <a:latin typeface="Arial" panose="020B0604020202020204" pitchFamily="34" charset="0"/>
                <a:cs typeface="Arial" panose="020B0604020202020204" pitchFamily="34" charset="0"/>
              </a:rPr>
              <a:t>. Responses to consultation queries included:</a:t>
            </a:r>
            <a:endParaRPr lang="en-GB" sz="2200" dirty="0">
              <a:latin typeface="Arial" panose="020B0604020202020204" pitchFamily="34" charset="0"/>
              <a:cs typeface="Arial" panose="020B0604020202020204" pitchFamily="34" charset="0"/>
            </a:endParaRPr>
          </a:p>
          <a:p>
            <a:pPr marL="400050" lvl="1" indent="0">
              <a:buNone/>
            </a:pPr>
            <a:r>
              <a:rPr lang="en-GB" sz="2200" dirty="0" smtClean="0">
                <a:latin typeface="Arial" panose="020B0604020202020204" pitchFamily="34" charset="0"/>
                <a:cs typeface="Arial" panose="020B0604020202020204" pitchFamily="34" charset="0"/>
              </a:rPr>
              <a:t>“(I) know a lot of </a:t>
            </a:r>
            <a:r>
              <a:rPr lang="en-GB" sz="2200" dirty="0" smtClean="0">
                <a:latin typeface="Arial" panose="020B0604020202020204" pitchFamily="34" charset="0"/>
                <a:cs typeface="Arial" panose="020B0604020202020204" pitchFamily="34" charset="0"/>
              </a:rPr>
              <a:t>talented </a:t>
            </a:r>
            <a:r>
              <a:rPr lang="en-GB" sz="2200" dirty="0" smtClean="0">
                <a:latin typeface="Arial" panose="020B0604020202020204" pitchFamily="34" charset="0"/>
                <a:cs typeface="Arial" panose="020B0604020202020204" pitchFamily="34" charset="0"/>
              </a:rPr>
              <a:t>actors with learning disabilities who struggle to get cast.”</a:t>
            </a:r>
          </a:p>
          <a:p>
            <a:pPr marL="400050" lvl="1" indent="0">
              <a:buNone/>
            </a:pPr>
            <a:r>
              <a:rPr lang="en-GB" sz="2200" dirty="0" smtClean="0">
                <a:latin typeface="Arial" panose="020B0604020202020204" pitchFamily="34" charset="0"/>
                <a:cs typeface="Arial" panose="020B0604020202020204" pitchFamily="34" charset="0"/>
              </a:rPr>
              <a:t>“I was treated very well in terms of the role, except that there was no understanding the hours were simply not sustainable for me”.</a:t>
            </a:r>
          </a:p>
          <a:p>
            <a:pPr marL="400050" lvl="1" indent="0">
              <a:buNone/>
            </a:pPr>
            <a:r>
              <a:rPr lang="en-GB" sz="2200" dirty="0" smtClean="0">
                <a:latin typeface="Arial" panose="020B0604020202020204" pitchFamily="34" charset="0"/>
                <a:cs typeface="Arial" panose="020B0604020202020204" pitchFamily="34" charset="0"/>
              </a:rPr>
              <a:t>“I was told (off record) that’s just the way it is”.</a:t>
            </a:r>
          </a:p>
          <a:p>
            <a:pPr marL="400050" lvl="1" indent="0">
              <a:buNone/>
            </a:pPr>
            <a:r>
              <a:rPr lang="en-GB" sz="2200" dirty="0" smtClean="0">
                <a:latin typeface="Arial" panose="020B0604020202020204" pitchFamily="34" charset="0"/>
                <a:cs typeface="Arial" panose="020B0604020202020204" pitchFamily="34" charset="0"/>
              </a:rPr>
              <a:t>“I do not currently see myself represented on television”.</a:t>
            </a:r>
          </a:p>
          <a:p>
            <a:pPr marL="400050" lvl="1" indent="0">
              <a:buNone/>
            </a:pPr>
            <a:r>
              <a:rPr lang="en-GB" sz="2200" dirty="0" smtClean="0">
                <a:latin typeface="Arial" panose="020B0604020202020204" pitchFamily="34" charset="0"/>
                <a:cs typeface="Arial" panose="020B0604020202020204" pitchFamily="34" charset="0"/>
              </a:rPr>
              <a:t>“I decided that television production was not for me and left to work in other areas of the industry”.</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9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80000" cy="1080000"/>
          </a:xfrm>
        </p:spPr>
        <p:txBody>
          <a:bodyPr>
            <a:normAutofit/>
          </a:bodyPr>
          <a:lstStyle/>
          <a:p>
            <a:pPr algn="l"/>
            <a:r>
              <a:rPr lang="en-GB" sz="3600" b="1" dirty="0">
                <a:latin typeface="Arial" panose="020B0604020202020204" pitchFamily="34" charset="0"/>
                <a:cs typeface="Arial" panose="020B0604020202020204" pitchFamily="34" charset="0"/>
              </a:rPr>
              <a:t>The Equality Act 2010</a:t>
            </a:r>
          </a:p>
        </p:txBody>
      </p:sp>
      <p:sp>
        <p:nvSpPr>
          <p:cNvPr id="5" name="Content Placeholder 4"/>
          <p:cNvSpPr>
            <a:spLocks noGrp="1"/>
          </p:cNvSpPr>
          <p:nvPr>
            <p:ph idx="1"/>
          </p:nvPr>
        </p:nvSpPr>
        <p:spPr>
          <a:xfrm>
            <a:off x="360000" y="1620000"/>
            <a:ext cx="8280000" cy="4525963"/>
          </a:xfrm>
        </p:spPr>
        <p:txBody>
          <a:bodyPr>
            <a:normAutofit/>
          </a:bodyPr>
          <a:lstStyle/>
          <a:p>
            <a:pPr marL="0" indent="0">
              <a:buNone/>
            </a:pPr>
            <a:r>
              <a:rPr lang="en-GB" sz="2200" dirty="0">
                <a:latin typeface="Arial" panose="020B0604020202020204" pitchFamily="34" charset="0"/>
                <a:cs typeface="Arial" panose="020B0604020202020204" pitchFamily="34" charset="0"/>
              </a:rPr>
              <a:t>The Equality Act 2010  protects people from discrimination in the workplace and in wider society.</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There are nine </a:t>
            </a:r>
            <a:r>
              <a:rPr lang="en-GB" sz="2200" dirty="0" smtClean="0">
                <a:latin typeface="Arial" panose="020B0604020202020204" pitchFamily="34" charset="0"/>
                <a:cs typeface="Arial" panose="020B0604020202020204" pitchFamily="34" charset="0"/>
              </a:rPr>
              <a:t>Protected </a:t>
            </a:r>
            <a:r>
              <a:rPr lang="en-GB" sz="2200" dirty="0">
                <a:latin typeface="Arial" panose="020B0604020202020204" pitchFamily="34" charset="0"/>
                <a:cs typeface="Arial" panose="020B0604020202020204" pitchFamily="34" charset="0"/>
              </a:rPr>
              <a:t>Characteristics in the Act and clear definitions on the different types of </a:t>
            </a:r>
            <a:r>
              <a:rPr lang="en-GB" sz="2200" dirty="0" smtClean="0">
                <a:latin typeface="Arial" panose="020B0604020202020204" pitchFamily="34" charset="0"/>
                <a:cs typeface="Arial" panose="020B0604020202020204" pitchFamily="34" charset="0"/>
              </a:rPr>
              <a:t>discrimination.</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28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Areas of Work\Information &amp; Communication\Promotional Material\Posters\Protected Characteristics.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96720"/>
            <a:ext cx="9144000" cy="64645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98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Areas of Work\Information &amp; Communication\Promotional Material\Posters\What is Discrimin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6200"/>
            <a:ext cx="9144000" cy="646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73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280000" cy="1080000"/>
          </a:xfrm>
        </p:spPr>
        <p:txBody>
          <a:bodyPr>
            <a:normAutofit/>
          </a:bodyPr>
          <a:lstStyle/>
          <a:p>
            <a:pPr algn="l"/>
            <a:r>
              <a:rPr lang="en-GB" sz="4000" b="1" dirty="0" smtClean="0">
                <a:latin typeface="Arial" panose="020B0604020202020204" pitchFamily="34" charset="0"/>
                <a:cs typeface="Arial" panose="020B0604020202020204" pitchFamily="34" charset="0"/>
              </a:rPr>
              <a:t>Definition </a:t>
            </a:r>
            <a:r>
              <a:rPr lang="en-GB" sz="4000" b="1" dirty="0">
                <a:latin typeface="Arial" panose="020B0604020202020204" pitchFamily="34" charset="0"/>
                <a:cs typeface="Arial" panose="020B0604020202020204" pitchFamily="34" charset="0"/>
              </a:rPr>
              <a:t>of </a:t>
            </a:r>
            <a:r>
              <a:rPr lang="en-GB" sz="4000" b="1" dirty="0" smtClean="0">
                <a:latin typeface="Arial" panose="020B0604020202020204" pitchFamily="34" charset="0"/>
                <a:cs typeface="Arial" panose="020B0604020202020204" pitchFamily="34" charset="0"/>
              </a:rPr>
              <a:t>Disability</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0000" y="1620000"/>
            <a:ext cx="8280000" cy="4525963"/>
          </a:xfrm>
        </p:spPr>
        <p:txBody>
          <a:bodyPr/>
          <a:lstStyle/>
          <a:p>
            <a:pPr marL="0" indent="0">
              <a:lnSpc>
                <a:spcPct val="150000"/>
              </a:lnSpc>
              <a:buNone/>
            </a:pPr>
            <a:r>
              <a:rPr lang="en-GB" sz="2200" dirty="0" smtClean="0">
                <a:latin typeface="Arial" panose="020B0604020202020204" pitchFamily="34" charset="0"/>
                <a:cs typeface="Arial" panose="020B0604020202020204" pitchFamily="34" charset="0"/>
              </a:rPr>
              <a:t>The </a:t>
            </a:r>
            <a:r>
              <a:rPr lang="en-GB" sz="2200" dirty="0">
                <a:latin typeface="Arial" panose="020B0604020202020204" pitchFamily="34" charset="0"/>
                <a:cs typeface="Arial" panose="020B0604020202020204" pitchFamily="34" charset="0"/>
              </a:rPr>
              <a:t>Equality Act 2010 defines disability as:</a:t>
            </a:r>
          </a:p>
          <a:p>
            <a:pPr marL="0" indent="0">
              <a:lnSpc>
                <a:spcPct val="150000"/>
              </a:lnSpc>
              <a:buNone/>
            </a:pPr>
            <a:r>
              <a:rPr lang="en-GB" sz="2200" dirty="0">
                <a:latin typeface="Arial" panose="020B0604020202020204" pitchFamily="34" charset="0"/>
                <a:cs typeface="Arial" panose="020B0604020202020204" pitchFamily="34" charset="0"/>
              </a:rPr>
              <a:t>“A person (P) has a disability if- </a:t>
            </a:r>
          </a:p>
          <a:p>
            <a:pPr marL="0" indent="0">
              <a:lnSpc>
                <a:spcPct val="150000"/>
              </a:lnSpc>
              <a:buNone/>
            </a:pPr>
            <a:r>
              <a:rPr lang="en-GB" sz="2200" dirty="0">
                <a:latin typeface="Arial" panose="020B0604020202020204" pitchFamily="34" charset="0"/>
                <a:cs typeface="Arial" panose="020B0604020202020204" pitchFamily="34" charset="0"/>
              </a:rPr>
              <a:t>(a) P has a physical or mental impairment, and </a:t>
            </a:r>
          </a:p>
          <a:p>
            <a:pPr marL="0" indent="0">
              <a:lnSpc>
                <a:spcPct val="150000"/>
              </a:lnSpc>
              <a:buNone/>
            </a:pPr>
            <a:r>
              <a:rPr lang="en-GB" sz="2200" dirty="0">
                <a:latin typeface="Arial" panose="020B0604020202020204" pitchFamily="34" charset="0"/>
                <a:cs typeface="Arial" panose="020B0604020202020204" pitchFamily="34" charset="0"/>
              </a:rPr>
              <a:t>(b) the impairment has a substantial and long-term adverse effect on P's ability to carry out normal day-to-day </a:t>
            </a:r>
            <a:r>
              <a:rPr lang="en-GB" sz="2200" dirty="0" smtClean="0">
                <a:latin typeface="Arial" panose="020B0604020202020204" pitchFamily="34" charset="0"/>
                <a:cs typeface="Arial" panose="020B0604020202020204" pitchFamily="34" charset="0"/>
              </a:rPr>
              <a:t>activities</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53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620000"/>
            <a:ext cx="8280000" cy="4525963"/>
          </a:xfrm>
        </p:spPr>
        <p:txBody>
          <a:bodyPr>
            <a:noAutofit/>
          </a:bodyPr>
          <a:lstStyle/>
          <a:p>
            <a:pPr marL="0" indent="0">
              <a:buNone/>
            </a:pPr>
            <a:r>
              <a:rPr lang="en-GB" sz="2600" dirty="0">
                <a:latin typeface="Arial" panose="020B0604020202020204" pitchFamily="34" charset="0"/>
                <a:cs typeface="Arial" panose="020B0604020202020204" pitchFamily="34" charset="0"/>
              </a:rPr>
              <a:t>There are 6 main categories of impairment: </a:t>
            </a:r>
            <a:endParaRPr lang="en-GB" sz="2600" dirty="0" smtClean="0">
              <a:latin typeface="Arial" panose="020B0604020202020204" pitchFamily="34" charset="0"/>
              <a:cs typeface="Arial" panose="020B0604020202020204" pitchFamily="34" charset="0"/>
            </a:endParaRPr>
          </a:p>
          <a:p>
            <a:r>
              <a:rPr lang="en-GB" sz="2600" dirty="0" smtClean="0">
                <a:latin typeface="Arial" panose="020B0604020202020204" pitchFamily="34" charset="0"/>
                <a:cs typeface="Arial" panose="020B0604020202020204" pitchFamily="34" charset="0"/>
              </a:rPr>
              <a:t>learning difficulty</a:t>
            </a:r>
          </a:p>
          <a:p>
            <a:r>
              <a:rPr lang="en-GB" sz="2600" dirty="0" smtClean="0">
                <a:latin typeface="Arial" panose="020B0604020202020204" pitchFamily="34" charset="0"/>
                <a:cs typeface="Arial" panose="020B0604020202020204" pitchFamily="34" charset="0"/>
              </a:rPr>
              <a:t>physical impairment</a:t>
            </a:r>
          </a:p>
          <a:p>
            <a:r>
              <a:rPr lang="en-GB" sz="2600" dirty="0" smtClean="0">
                <a:latin typeface="Arial" panose="020B0604020202020204" pitchFamily="34" charset="0"/>
                <a:cs typeface="Arial" panose="020B0604020202020204" pitchFamily="34" charset="0"/>
              </a:rPr>
              <a:t>sensory impairment</a:t>
            </a:r>
          </a:p>
          <a:p>
            <a:r>
              <a:rPr lang="en-GB" sz="2600" dirty="0" smtClean="0">
                <a:latin typeface="Arial" panose="020B0604020202020204" pitchFamily="34" charset="0"/>
                <a:cs typeface="Arial" panose="020B0604020202020204" pitchFamily="34" charset="0"/>
              </a:rPr>
              <a:t>cognitive impairment</a:t>
            </a:r>
          </a:p>
          <a:p>
            <a:r>
              <a:rPr lang="en-GB" sz="2600" dirty="0" smtClean="0">
                <a:latin typeface="Arial" panose="020B0604020202020204" pitchFamily="34" charset="0"/>
                <a:cs typeface="Arial" panose="020B0604020202020204" pitchFamily="34" charset="0"/>
              </a:rPr>
              <a:t>mental ill health</a:t>
            </a:r>
          </a:p>
          <a:p>
            <a:r>
              <a:rPr lang="en-GB" sz="2600" dirty="0" smtClean="0">
                <a:latin typeface="Arial" panose="020B0604020202020204" pitchFamily="34" charset="0"/>
                <a:cs typeface="Arial" panose="020B0604020202020204" pitchFamily="34" charset="0"/>
              </a:rPr>
              <a:t>long </a:t>
            </a:r>
            <a:r>
              <a:rPr lang="en-GB" sz="2600" dirty="0">
                <a:latin typeface="Arial" panose="020B0604020202020204" pitchFamily="34" charset="0"/>
                <a:cs typeface="Arial" panose="020B0604020202020204" pitchFamily="34" charset="0"/>
              </a:rPr>
              <a:t>term </a:t>
            </a:r>
            <a:r>
              <a:rPr lang="en-GB" sz="2600" dirty="0" smtClean="0">
                <a:latin typeface="Arial" panose="020B0604020202020204" pitchFamily="34" charset="0"/>
                <a:cs typeface="Arial" panose="020B0604020202020204" pitchFamily="34" charset="0"/>
              </a:rPr>
              <a:t>illness</a:t>
            </a:r>
          </a:p>
          <a:p>
            <a:pPr marL="0" indent="0">
              <a:buNone/>
            </a:pPr>
            <a:endParaRPr lang="en-GB" sz="2600" dirty="0">
              <a:latin typeface="Arial" panose="020B0604020202020204" pitchFamily="34" charset="0"/>
              <a:cs typeface="Arial" panose="020B0604020202020204" pitchFamily="34" charset="0"/>
            </a:endParaRPr>
          </a:p>
          <a:p>
            <a:pPr marL="0" indent="0">
              <a:buNone/>
            </a:pPr>
            <a:r>
              <a:rPr lang="en-GB" sz="2600" dirty="0" smtClean="0">
                <a:latin typeface="Arial" panose="020B0604020202020204" pitchFamily="34" charset="0"/>
                <a:cs typeface="Arial" panose="020B0604020202020204" pitchFamily="34" charset="0"/>
              </a:rPr>
              <a:t>The </a:t>
            </a:r>
            <a:r>
              <a:rPr lang="en-GB" sz="2600" dirty="0">
                <a:latin typeface="Arial" panose="020B0604020202020204" pitchFamily="34" charset="0"/>
                <a:cs typeface="Arial" panose="020B0604020202020204" pitchFamily="34" charset="0"/>
              </a:rPr>
              <a:t>Social Model sees impairments as a fact of life.</a:t>
            </a:r>
          </a:p>
        </p:txBody>
      </p:sp>
    </p:spTree>
    <p:extLst>
      <p:ext uri="{BB962C8B-B14F-4D97-AF65-F5344CB8AC3E}">
        <p14:creationId xmlns:p14="http://schemas.microsoft.com/office/powerpoint/2010/main" val="919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a:latin typeface="Arial" panose="020B0604020202020204" pitchFamily="34" charset="0"/>
                <a:cs typeface="Arial" panose="020B0604020202020204" pitchFamily="34" charset="0"/>
              </a:rPr>
              <a:t>Models of Disability</a:t>
            </a:r>
          </a:p>
        </p:txBody>
      </p:sp>
      <p:sp>
        <p:nvSpPr>
          <p:cNvPr id="3" name="Content Placeholder 2"/>
          <p:cNvSpPr>
            <a:spLocks noGrp="1"/>
          </p:cNvSpPr>
          <p:nvPr>
            <p:ph idx="1"/>
          </p:nvPr>
        </p:nvSpPr>
        <p:spPr>
          <a:xfrm>
            <a:off x="360000" y="1620000"/>
            <a:ext cx="8280000" cy="4525963"/>
          </a:xfrm>
        </p:spPr>
        <p:txBody>
          <a:bodyPr>
            <a:normAutofit/>
          </a:bodyPr>
          <a:lstStyle/>
          <a:p>
            <a:pPr marL="0" indent="0">
              <a:buNone/>
            </a:pPr>
            <a:r>
              <a:rPr lang="en-GB" sz="2600" dirty="0">
                <a:latin typeface="Arial" panose="020B0604020202020204" pitchFamily="34" charset="0"/>
                <a:cs typeface="Arial" panose="020B0604020202020204" pitchFamily="34" charset="0"/>
              </a:rPr>
              <a:t>There are two key models of disability: the Medical Model of Disability and the Social Model of Disability. </a:t>
            </a:r>
          </a:p>
          <a:p>
            <a:pPr marL="0" indent="0">
              <a:buNone/>
            </a:pPr>
            <a:r>
              <a:rPr lang="en-GB" sz="2600" dirty="0">
                <a:latin typeface="Arial" panose="020B0604020202020204" pitchFamily="34" charset="0"/>
                <a:cs typeface="Arial" panose="020B0604020202020204" pitchFamily="34" charset="0"/>
              </a:rPr>
              <a:t>Each reflects a different understanding of what disability is and the issues people </a:t>
            </a:r>
            <a:r>
              <a:rPr lang="en-GB" sz="2600" dirty="0" smtClean="0">
                <a:latin typeface="Arial" panose="020B0604020202020204" pitchFamily="34" charset="0"/>
                <a:cs typeface="Arial" panose="020B0604020202020204" pitchFamily="34" charset="0"/>
              </a:rPr>
              <a:t>face</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07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710</TotalTime>
  <Words>1231</Words>
  <Application>Microsoft Office PowerPoint</Application>
  <PresentationFormat>On-screen Show (4:3)</PresentationFormat>
  <Paragraphs>95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PowerPoint Template</vt:lpstr>
      <vt:lpstr>Eliminating Obstacles  Zoe King Funding and Projects Manager</vt:lpstr>
      <vt:lpstr>Rewriting the Script</vt:lpstr>
      <vt:lpstr>Personal Experiences Within the Film and TV Industries</vt:lpstr>
      <vt:lpstr>The Equality Act 2010</vt:lpstr>
      <vt:lpstr>PowerPoint Presentation</vt:lpstr>
      <vt:lpstr>PowerPoint Presentation</vt:lpstr>
      <vt:lpstr>Definition of Disability</vt:lpstr>
      <vt:lpstr>PowerPoint Presentation</vt:lpstr>
      <vt:lpstr>Models of Disability</vt:lpstr>
      <vt:lpstr>The Medical Model of Disability</vt:lpstr>
      <vt:lpstr>PowerPoint Presentation</vt:lpstr>
      <vt:lpstr>The Social Model of Disability</vt:lpstr>
      <vt:lpstr>PowerPoint Presentation</vt:lpstr>
      <vt:lpstr>PowerPoint Presentation</vt:lpstr>
      <vt:lpstr>What is Meant by Reasonable?</vt:lpstr>
      <vt:lpstr>Workshop</vt:lpstr>
      <vt:lpstr> Scenario 1 </vt:lpstr>
      <vt:lpstr> Scenario 2 </vt:lpstr>
      <vt:lpstr> Scenario 3 </vt:lpstr>
      <vt:lpstr> Scenario 4 </vt:lpstr>
      <vt:lpstr>Tips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King</dc:creator>
  <cp:lastModifiedBy>Tessa</cp:lastModifiedBy>
  <cp:revision>39</cp:revision>
  <dcterms:created xsi:type="dcterms:W3CDTF">2017-05-08T13:41:41Z</dcterms:created>
  <dcterms:modified xsi:type="dcterms:W3CDTF">2017-05-22T09:44:18Z</dcterms:modified>
</cp:coreProperties>
</file>